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3" r:id="rId2"/>
    <p:sldId id="282" r:id="rId3"/>
    <p:sldId id="274" r:id="rId4"/>
    <p:sldId id="275" r:id="rId5"/>
    <p:sldId id="276" r:id="rId6"/>
    <p:sldId id="277" r:id="rId7"/>
    <p:sldId id="278" r:id="rId8"/>
    <p:sldId id="279" r:id="rId9"/>
    <p:sldId id="281" r:id="rId10"/>
    <p:sldId id="269" r:id="rId11"/>
    <p:sldId id="270" r:id="rId12"/>
    <p:sldId id="280"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0561" autoAdjust="0"/>
  </p:normalViewPr>
  <p:slideViewPr>
    <p:cSldViewPr snapToGrid="0" snapToObjects="1">
      <p:cViewPr varScale="1">
        <p:scale>
          <a:sx n="105" d="100"/>
          <a:sy n="105" d="100"/>
        </p:scale>
        <p:origin x="-1320" y="-112"/>
      </p:cViewPr>
      <p:guideLst>
        <p:guide orient="horz" pos="2160"/>
        <p:guide pos="2880"/>
      </p:guideLst>
    </p:cSldViewPr>
  </p:slideViewPr>
  <p:notesTextViewPr>
    <p:cViewPr>
      <p:scale>
        <a:sx n="3" d="2"/>
        <a:sy n="3" d="2"/>
      </p:scale>
      <p:origin x="0" y="0"/>
    </p:cViewPr>
  </p:notesTextViewPr>
  <p:notesViewPr>
    <p:cSldViewPr snapToGrid="0" snapToObjects="1">
      <p:cViewPr varScale="1">
        <p:scale>
          <a:sx n="69" d="100"/>
          <a:sy n="69" d="100"/>
        </p:scale>
        <p:origin x="-2568" y="-120"/>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en-GB"/>
          </a:p>
        </p:txBody>
      </p:sp>
      <p:sp>
        <p:nvSpPr>
          <p:cNvPr id="3" name="Date Placeholder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0A625521-94A0-460B-B873-2E433DA52D80}" type="datetimeFigureOut">
              <a:rPr lang="en-GB" smtClean="0"/>
              <a:t>18/07/17</a:t>
            </a:fld>
            <a:endParaRPr lang="en-GB"/>
          </a:p>
        </p:txBody>
      </p:sp>
      <p:sp>
        <p:nvSpPr>
          <p:cNvPr id="4" name="Footer Placeholder 3"/>
          <p:cNvSpPr>
            <a:spLocks noGrp="1"/>
          </p:cNvSpPr>
          <p:nvPr>
            <p:ph type="ftr" sz="quarter" idx="2"/>
          </p:nvPr>
        </p:nvSpPr>
        <p:spPr>
          <a:xfrm>
            <a:off x="0" y="9440226"/>
            <a:ext cx="2950529" cy="497523"/>
          </a:xfrm>
          <a:prstGeom prst="rect">
            <a:avLst/>
          </a:prstGeom>
        </p:spPr>
        <p:txBody>
          <a:bodyPr vert="horz" lIns="91559" tIns="45779" rIns="91559" bIns="45779" rtlCol="0" anchor="b"/>
          <a:lstStyle>
            <a:lvl1pPr algn="l">
              <a:defRPr sz="1200"/>
            </a:lvl1pPr>
          </a:lstStyle>
          <a:p>
            <a:endParaRPr lang="en-GB"/>
          </a:p>
        </p:txBody>
      </p:sp>
      <p:sp>
        <p:nvSpPr>
          <p:cNvPr id="5" name="Slide Number Placeholder 4"/>
          <p:cNvSpPr>
            <a:spLocks noGrp="1"/>
          </p:cNvSpPr>
          <p:nvPr>
            <p:ph type="sldNum" sz="quarter" idx="3"/>
          </p:nvPr>
        </p:nvSpPr>
        <p:spPr>
          <a:xfrm>
            <a:off x="3855082" y="9440226"/>
            <a:ext cx="2950529" cy="497523"/>
          </a:xfrm>
          <a:prstGeom prst="rect">
            <a:avLst/>
          </a:prstGeom>
        </p:spPr>
        <p:txBody>
          <a:bodyPr vert="horz" lIns="91559" tIns="45779" rIns="91559" bIns="45779"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en-US"/>
          </a:p>
        </p:txBody>
      </p:sp>
      <p:sp>
        <p:nvSpPr>
          <p:cNvPr id="3" name="Date Placeholder 2"/>
          <p:cNvSpPr>
            <a:spLocks noGrp="1"/>
          </p:cNvSpPr>
          <p:nvPr>
            <p:ph type="dt" idx="1"/>
          </p:nvPr>
        </p:nvSpPr>
        <p:spPr>
          <a:xfrm>
            <a:off x="3855082" y="0"/>
            <a:ext cx="2950529" cy="497524"/>
          </a:xfrm>
          <a:prstGeom prst="rect">
            <a:avLst/>
          </a:prstGeom>
        </p:spPr>
        <p:txBody>
          <a:bodyPr vert="horz" lIns="91559" tIns="45779" rIns="91559" bIns="45779" rtlCol="0"/>
          <a:lstStyle>
            <a:lvl1pPr algn="r">
              <a:defRPr sz="1200"/>
            </a:lvl1pPr>
          </a:lstStyle>
          <a:p>
            <a:fld id="{A66A4B00-CA39-4910-8155-1FC6BB90C0AC}" type="datetimeFigureOut">
              <a:rPr lang="en-US" smtClean="0"/>
              <a:t>18/07/17</a:t>
            </a:fld>
            <a:endParaRPr lang="en-US"/>
          </a:p>
        </p:txBody>
      </p:sp>
      <p:sp>
        <p:nvSpPr>
          <p:cNvPr id="4" name="Slide Image Placeholder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559" tIns="45779" rIns="91559" bIns="45779" rtlCol="0" anchor="ctr"/>
          <a:lstStyle/>
          <a:p>
            <a:endParaRPr lang="en-US"/>
          </a:p>
        </p:txBody>
      </p:sp>
      <p:sp>
        <p:nvSpPr>
          <p:cNvPr id="5" name="Notes Placeholder 4"/>
          <p:cNvSpPr>
            <a:spLocks noGrp="1"/>
          </p:cNvSpPr>
          <p:nvPr>
            <p:ph type="body" sz="quarter" idx="3"/>
          </p:nvPr>
        </p:nvSpPr>
        <p:spPr>
          <a:xfrm>
            <a:off x="680403" y="4782900"/>
            <a:ext cx="5446396" cy="3913425"/>
          </a:xfrm>
          <a:prstGeom prst="rect">
            <a:avLst/>
          </a:prstGeom>
        </p:spPr>
        <p:txBody>
          <a:bodyPr vert="horz" lIns="91559" tIns="45779" rIns="91559" bIns="457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1814"/>
            <a:ext cx="2950529" cy="497524"/>
          </a:xfrm>
          <a:prstGeom prst="rect">
            <a:avLst/>
          </a:prstGeom>
        </p:spPr>
        <p:txBody>
          <a:bodyPr vert="horz" lIns="91559" tIns="45779" rIns="91559" bIns="45779" rtlCol="0" anchor="b"/>
          <a:lstStyle>
            <a:lvl1pPr algn="l">
              <a:defRPr sz="1200"/>
            </a:lvl1pPr>
          </a:lstStyle>
          <a:p>
            <a:endParaRPr lang="en-US"/>
          </a:p>
        </p:txBody>
      </p:sp>
      <p:sp>
        <p:nvSpPr>
          <p:cNvPr id="7" name="Slide Number Placeholder 6"/>
          <p:cNvSpPr>
            <a:spLocks noGrp="1"/>
          </p:cNvSpPr>
          <p:nvPr>
            <p:ph type="sldNum" sz="quarter" idx="5"/>
          </p:nvPr>
        </p:nvSpPr>
        <p:spPr>
          <a:xfrm>
            <a:off x="3855082" y="9441814"/>
            <a:ext cx="2950529" cy="497524"/>
          </a:xfrm>
          <a:prstGeom prst="rect">
            <a:avLst/>
          </a:prstGeom>
        </p:spPr>
        <p:txBody>
          <a:bodyPr vert="horz" lIns="91559" tIns="45779" rIns="91559" bIns="45779" rtlCol="0" anchor="b"/>
          <a:lstStyle>
            <a:lvl1pPr algn="r">
              <a:defRPr sz="1200"/>
            </a:lvl1pPr>
          </a:lstStyle>
          <a:p>
            <a:fld id="{E58C56D9-D642-4FE2-948E-737C9B79A53D}" type="slidenum">
              <a:rPr lang="en-US" smtClean="0"/>
              <a:t>‹#›</a:t>
            </a:fld>
            <a:endParaRPr lang="en-US"/>
          </a:p>
        </p:txBody>
      </p:sp>
    </p:spTree>
    <p:extLst>
      <p:ext uri="{BB962C8B-B14F-4D97-AF65-F5344CB8AC3E}">
        <p14:creationId xmlns:p14="http://schemas.microsoft.com/office/powerpoint/2010/main" val="103174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FD28D0D-9A49-4165-AFF9-8F5E578E0906}" type="slidenum">
              <a:rPr lang="en-US" smtClean="0"/>
              <a:t>3</a:t>
            </a:fld>
            <a:endParaRPr lang="en-US"/>
          </a:p>
        </p:txBody>
      </p:sp>
    </p:spTree>
    <p:extLst>
      <p:ext uri="{BB962C8B-B14F-4D97-AF65-F5344CB8AC3E}">
        <p14:creationId xmlns:p14="http://schemas.microsoft.com/office/powerpoint/2010/main" val="259984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A99F2E-50ED-412B-AC65-29DEA37C0827}" type="slidenum">
              <a:rPr lang="en-US" smtClean="0"/>
              <a:t>5</a:t>
            </a:fld>
            <a:endParaRPr lang="en-US"/>
          </a:p>
        </p:txBody>
      </p:sp>
    </p:spTree>
    <p:extLst>
      <p:ext uri="{BB962C8B-B14F-4D97-AF65-F5344CB8AC3E}">
        <p14:creationId xmlns:p14="http://schemas.microsoft.com/office/powerpoint/2010/main" val="391043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897" indent="-228897" defTabSz="915589">
              <a:buFontTx/>
              <a:buAutoNum type="arabicParenR"/>
              <a:defRPr/>
            </a:pPr>
            <a:endParaRPr lang="en-US" dirty="0"/>
          </a:p>
          <a:p>
            <a:pPr marL="228897" indent="-228897">
              <a:buAutoNum type="arabicParenR"/>
            </a:pPr>
            <a:endParaRPr lang="en-US" dirty="0"/>
          </a:p>
        </p:txBody>
      </p:sp>
      <p:sp>
        <p:nvSpPr>
          <p:cNvPr id="4" name="Slide Number Placeholder 3"/>
          <p:cNvSpPr>
            <a:spLocks noGrp="1"/>
          </p:cNvSpPr>
          <p:nvPr>
            <p:ph type="sldNum" sz="quarter" idx="10"/>
          </p:nvPr>
        </p:nvSpPr>
        <p:spPr/>
        <p:txBody>
          <a:bodyPr/>
          <a:lstStyle/>
          <a:p>
            <a:fld id="{85A99F2E-50ED-412B-AC65-29DEA37C0827}" type="slidenum">
              <a:rPr lang="en-US" smtClean="0"/>
              <a:t>6</a:t>
            </a:fld>
            <a:endParaRPr lang="en-US"/>
          </a:p>
        </p:txBody>
      </p:sp>
    </p:spTree>
    <p:extLst>
      <p:ext uri="{BB962C8B-B14F-4D97-AF65-F5344CB8AC3E}">
        <p14:creationId xmlns:p14="http://schemas.microsoft.com/office/powerpoint/2010/main" val="53788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p>
          </p:txBody>
        </p:sp>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7825" y="6035773"/>
              <a:ext cx="460417" cy="45435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4" y="6370078"/>
              <a:ext cx="337665" cy="333221"/>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6359" y="6369124"/>
              <a:ext cx="337665" cy="333221"/>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mj-lt"/>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09637" y="6447523"/>
              <a:ext cx="337665" cy="333221"/>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mj-lt"/>
              </a:defRPr>
            </a:lvl1pPr>
          </a:lstStyle>
          <a:p>
            <a:r>
              <a:rPr lang="en-US" dirty="0"/>
              <a:t>Click to edit Master title style</a:t>
            </a:r>
          </a:p>
        </p:txBody>
      </p:sp>
      <p:sp>
        <p:nvSpPr>
          <p:cNvPr id="3" name="Content Placeholder 2"/>
          <p:cNvSpPr>
            <a:spLocks noGrp="1"/>
          </p:cNvSpPr>
          <p:nvPr>
            <p:ph idx="1"/>
          </p:nvPr>
        </p:nvSpPr>
        <p:spPr>
          <a:xfrm>
            <a:off x="562860" y="1600201"/>
            <a:ext cx="8018280" cy="45259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60" y="6372783"/>
              <a:ext cx="337665" cy="333221"/>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6369124"/>
              <a:ext cx="337665" cy="333221"/>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897" y="6369124"/>
              <a:ext cx="337665" cy="333221"/>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4" y="6372781"/>
              <a:ext cx="337665" cy="333221"/>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a:t>Click to edit Master title style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0887" y="6372781"/>
              <a:ext cx="337665" cy="333221"/>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3366" y="6369124"/>
              <a:ext cx="337665" cy="333221"/>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6487" y="6369124"/>
              <a:ext cx="337665" cy="333221"/>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jpg"/><Relationship Id="rId10" Type="http://schemas.openxmlformats.org/officeDocument/2006/relationships/image" Target="../media/image10.jpeg"/><Relationship Id="rId11"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46" y="2200607"/>
            <a:ext cx="8968154" cy="1470025"/>
          </a:xfrm>
        </p:spPr>
        <p:txBody>
          <a:bodyPr>
            <a:noAutofit/>
          </a:bodyPr>
          <a:lstStyle/>
          <a:p>
            <a:r>
              <a:rPr lang="en-US" sz="3600" dirty="0">
                <a:latin typeface="Raleway"/>
                <a:cs typeface="Raleway"/>
              </a:rPr>
              <a:t>TREAT</a:t>
            </a:r>
            <a:br>
              <a:rPr lang="en-US" sz="3600" dirty="0">
                <a:latin typeface="Raleway"/>
                <a:cs typeface="Raleway"/>
              </a:rPr>
            </a:br>
            <a:r>
              <a:rPr lang="en-US" sz="3600" dirty="0">
                <a:latin typeface="Raleway"/>
                <a:cs typeface="Raleway"/>
              </a:rPr>
              <a:t>Treating HIV positive transgender women in partnership with key population-led community based organizations in Thailand</a:t>
            </a:r>
          </a:p>
        </p:txBody>
      </p:sp>
      <p:sp>
        <p:nvSpPr>
          <p:cNvPr id="3" name="Subtitle 2"/>
          <p:cNvSpPr>
            <a:spLocks noGrp="1"/>
          </p:cNvSpPr>
          <p:nvPr>
            <p:ph type="subTitle" idx="1"/>
          </p:nvPr>
        </p:nvSpPr>
        <p:spPr>
          <a:xfrm>
            <a:off x="1" y="4507596"/>
            <a:ext cx="9143999" cy="1752600"/>
          </a:xfrm>
        </p:spPr>
        <p:txBody>
          <a:bodyPr>
            <a:normAutofit/>
          </a:bodyPr>
          <a:lstStyle/>
          <a:p>
            <a:r>
              <a:rPr lang="en-US" dirty="0">
                <a:latin typeface="Raleway"/>
                <a:cs typeface="Raleway"/>
              </a:rPr>
              <a:t>Reshmie Ramautarsing, M.D., Ph.D.</a:t>
            </a:r>
          </a:p>
          <a:p>
            <a:r>
              <a:rPr lang="en-US" sz="2000" i="1" dirty="0">
                <a:latin typeface="Raleway"/>
                <a:cs typeface="Raleway"/>
              </a:rPr>
              <a:t>PREVENTION - Thai Red Cross AIDS Research Centre</a:t>
            </a:r>
          </a:p>
        </p:txBody>
      </p:sp>
      <p:grpSp>
        <p:nvGrpSpPr>
          <p:cNvPr id="10" name="Group 9">
            <a:extLst>
              <a:ext uri="{FF2B5EF4-FFF2-40B4-BE49-F238E27FC236}">
                <a16:creationId xmlns:a16="http://schemas.microsoft.com/office/drawing/2014/main" xmlns="" id="{C91EFD9B-6547-4CB4-94C9-5DEB9D91EE8F}"/>
              </a:ext>
            </a:extLst>
          </p:cNvPr>
          <p:cNvGrpSpPr/>
          <p:nvPr/>
        </p:nvGrpSpPr>
        <p:grpSpPr>
          <a:xfrm>
            <a:off x="752628" y="5510088"/>
            <a:ext cx="7705573" cy="790041"/>
            <a:chOff x="703848" y="2158711"/>
            <a:chExt cx="7705573" cy="790041"/>
          </a:xfrm>
        </p:grpSpPr>
        <p:pic>
          <p:nvPicPr>
            <p:cNvPr id="11" name="Picture 10">
              <a:extLst>
                <a:ext uri="{FF2B5EF4-FFF2-40B4-BE49-F238E27FC236}">
                  <a16:creationId xmlns:a16="http://schemas.microsoft.com/office/drawing/2014/main" xmlns="" id="{EC4A6D64-4459-475E-B5E1-DDD13B79B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848" y="2316766"/>
              <a:ext cx="1864794" cy="568179"/>
            </a:xfrm>
            <a:prstGeom prst="rect">
              <a:avLst/>
            </a:prstGeom>
          </p:spPr>
        </p:pic>
        <p:pic>
          <p:nvPicPr>
            <p:cNvPr id="12" name="Picture 11">
              <a:extLst>
                <a:ext uri="{FF2B5EF4-FFF2-40B4-BE49-F238E27FC236}">
                  <a16:creationId xmlns:a16="http://schemas.microsoft.com/office/drawing/2014/main" xmlns="" id="{C99CD02B-1EB2-44E4-A20B-7F15775B76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4850" y="2316766"/>
              <a:ext cx="899205" cy="568179"/>
            </a:xfrm>
            <a:prstGeom prst="rect">
              <a:avLst/>
            </a:prstGeom>
          </p:spPr>
        </p:pic>
        <p:pic>
          <p:nvPicPr>
            <p:cNvPr id="13" name="Picture 12">
              <a:extLst>
                <a:ext uri="{FF2B5EF4-FFF2-40B4-BE49-F238E27FC236}">
                  <a16:creationId xmlns:a16="http://schemas.microsoft.com/office/drawing/2014/main" xmlns="" id="{A7F926D9-9D43-4FEE-83DC-0D79C530E60B}"/>
                </a:ext>
              </a:extLst>
            </p:cNvPr>
            <p:cNvPicPr>
              <a:picLocks noChangeAspect="1"/>
            </p:cNvPicPr>
            <p:nvPr/>
          </p:nvPicPr>
          <p:blipFill>
            <a:blip r:embed="rId4"/>
            <a:stretch>
              <a:fillRect/>
            </a:stretch>
          </p:blipFill>
          <p:spPr>
            <a:xfrm>
              <a:off x="6270553" y="2158711"/>
              <a:ext cx="724925" cy="657747"/>
            </a:xfrm>
            <a:prstGeom prst="rect">
              <a:avLst/>
            </a:prstGeom>
          </p:spPr>
        </p:pic>
        <p:pic>
          <p:nvPicPr>
            <p:cNvPr id="14" name="Picture 13">
              <a:extLst>
                <a:ext uri="{FF2B5EF4-FFF2-40B4-BE49-F238E27FC236}">
                  <a16:creationId xmlns:a16="http://schemas.microsoft.com/office/drawing/2014/main" xmlns="" id="{F36154BE-2F9A-479A-978B-C8922A6125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8185" y="2316766"/>
              <a:ext cx="921236" cy="410628"/>
            </a:xfrm>
            <a:prstGeom prst="rect">
              <a:avLst/>
            </a:prstGeom>
          </p:spPr>
        </p:pic>
        <p:pic>
          <p:nvPicPr>
            <p:cNvPr id="15" name="Picture 14">
              <a:extLst>
                <a:ext uri="{FF2B5EF4-FFF2-40B4-BE49-F238E27FC236}">
                  <a16:creationId xmlns:a16="http://schemas.microsoft.com/office/drawing/2014/main" xmlns="" id="{C088A853-57DF-418D-98B0-86B6C87597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79732" y="2316766"/>
              <a:ext cx="1502261" cy="631986"/>
            </a:xfrm>
            <a:prstGeom prst="rect">
              <a:avLst/>
            </a:prstGeom>
          </p:spPr>
        </p:pic>
      </p:grpSp>
    </p:spTree>
    <p:extLst>
      <p:ext uri="{BB962C8B-B14F-4D97-AF65-F5344CB8AC3E}">
        <p14:creationId xmlns:p14="http://schemas.microsoft.com/office/powerpoint/2010/main" val="27676555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a:cs typeface="Raleway"/>
              </a:rPr>
              <a:t>Conclusions</a:t>
            </a:r>
          </a:p>
        </p:txBody>
      </p:sp>
      <p:sp>
        <p:nvSpPr>
          <p:cNvPr id="3" name="Content Placeholder 2"/>
          <p:cNvSpPr>
            <a:spLocks noGrp="1"/>
          </p:cNvSpPr>
          <p:nvPr>
            <p:ph idx="1"/>
          </p:nvPr>
        </p:nvSpPr>
        <p:spPr/>
        <p:txBody>
          <a:bodyPr>
            <a:normAutofit lnSpcReduction="10000"/>
          </a:bodyPr>
          <a:lstStyle/>
          <a:p>
            <a:pPr>
              <a:spcAft>
                <a:spcPts val="1200"/>
              </a:spcAft>
            </a:pPr>
            <a:r>
              <a:rPr lang="en-US" sz="2800" dirty="0">
                <a:latin typeface="Raleway"/>
                <a:cs typeface="Raleway"/>
              </a:rPr>
              <a:t>KPLHS is feasible and effective in enhancing the uptake of services along the entire HIV cascade, including differentiated ART maintenance among high risk transgender women</a:t>
            </a:r>
          </a:p>
          <a:p>
            <a:pPr>
              <a:spcAft>
                <a:spcPts val="1200"/>
              </a:spcAft>
            </a:pPr>
            <a:r>
              <a:rPr lang="en-US" sz="2800" dirty="0">
                <a:latin typeface="Raleway"/>
                <a:cs typeface="Raleway"/>
              </a:rPr>
              <a:t>High client satisfaction rates among key populations receiving differentiated ART services</a:t>
            </a:r>
          </a:p>
          <a:p>
            <a:pPr>
              <a:spcAft>
                <a:spcPts val="1200"/>
              </a:spcAft>
            </a:pPr>
            <a:r>
              <a:rPr lang="en-US" sz="2800" dirty="0">
                <a:latin typeface="Raleway"/>
                <a:cs typeface="Raleway"/>
              </a:rPr>
              <a:t>ART initiation and retention in care for HIV+ transgender women remains challenging</a:t>
            </a:r>
          </a:p>
        </p:txBody>
      </p:sp>
    </p:spTree>
    <p:extLst>
      <p:ext uri="{BB962C8B-B14F-4D97-AF65-F5344CB8AC3E}">
        <p14:creationId xmlns:p14="http://schemas.microsoft.com/office/powerpoint/2010/main" val="33010480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a:cs typeface="Raleway"/>
              </a:rPr>
              <a:t>Next steps</a:t>
            </a:r>
          </a:p>
        </p:txBody>
      </p:sp>
      <p:sp>
        <p:nvSpPr>
          <p:cNvPr id="3" name="Content Placeholder 2"/>
          <p:cNvSpPr>
            <a:spLocks noGrp="1"/>
          </p:cNvSpPr>
          <p:nvPr>
            <p:ph idx="1"/>
          </p:nvPr>
        </p:nvSpPr>
        <p:spPr/>
        <p:txBody>
          <a:bodyPr>
            <a:normAutofit lnSpcReduction="10000"/>
          </a:bodyPr>
          <a:lstStyle/>
          <a:p>
            <a:pPr>
              <a:spcAft>
                <a:spcPts val="1200"/>
              </a:spcAft>
            </a:pPr>
            <a:r>
              <a:rPr lang="en-US" sz="2800" dirty="0">
                <a:latin typeface="Raleway"/>
                <a:cs typeface="Raleway"/>
              </a:rPr>
              <a:t>Qualitative assessment of client and provider satisfaction on DSD ART services to further tailor services</a:t>
            </a:r>
          </a:p>
          <a:p>
            <a:pPr lvl="1">
              <a:spcAft>
                <a:spcPts val="1200"/>
              </a:spcAft>
            </a:pPr>
            <a:r>
              <a:rPr lang="en-US" sz="2400" dirty="0">
                <a:latin typeface="Raleway"/>
                <a:cs typeface="Raleway"/>
              </a:rPr>
              <a:t>Wednesday 25 July 12:30 poster </a:t>
            </a:r>
            <a:r>
              <a:rPr lang="en-US" sz="2400" b="1" dirty="0">
                <a:latin typeface="Raleway"/>
                <a:cs typeface="Raleway"/>
              </a:rPr>
              <a:t>WEPEE768</a:t>
            </a:r>
          </a:p>
          <a:p>
            <a:pPr>
              <a:spcAft>
                <a:spcPts val="1200"/>
              </a:spcAft>
            </a:pPr>
            <a:r>
              <a:rPr lang="en-US" sz="2800" dirty="0">
                <a:latin typeface="Raleway"/>
                <a:cs typeface="Raleway"/>
              </a:rPr>
              <a:t>Hormone monitoring services at the CBOs</a:t>
            </a:r>
          </a:p>
          <a:p>
            <a:pPr lvl="1">
              <a:spcAft>
                <a:spcPts val="1200"/>
              </a:spcAft>
            </a:pPr>
            <a:r>
              <a:rPr lang="en-US" sz="2400" dirty="0">
                <a:latin typeface="Raleway"/>
                <a:cs typeface="Raleway"/>
              </a:rPr>
              <a:t>Thursday 26 July 15:15 oral abstract </a:t>
            </a:r>
            <a:r>
              <a:rPr lang="en-US" sz="2400" b="1" dirty="0">
                <a:latin typeface="Raleway"/>
                <a:cs typeface="Raleway"/>
              </a:rPr>
              <a:t>THAC0204</a:t>
            </a:r>
          </a:p>
          <a:p>
            <a:pPr>
              <a:spcAft>
                <a:spcPts val="1200"/>
              </a:spcAft>
            </a:pPr>
            <a:r>
              <a:rPr lang="en-US" sz="2800" dirty="0">
                <a:latin typeface="Raleway"/>
                <a:cs typeface="Raleway"/>
              </a:rPr>
              <a:t>Development of mobile application to enhance retention in care and allow for telemedicine services</a:t>
            </a:r>
          </a:p>
        </p:txBody>
      </p:sp>
    </p:spTree>
    <p:extLst>
      <p:ext uri="{BB962C8B-B14F-4D97-AF65-F5344CB8AC3E}">
        <p14:creationId xmlns:p14="http://schemas.microsoft.com/office/powerpoint/2010/main" val="16142757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aleway"/>
                <a:cs typeface="Raleway"/>
              </a:rPr>
              <a:t>Acknowledgements</a:t>
            </a:r>
          </a:p>
        </p:txBody>
      </p:sp>
      <p:grpSp>
        <p:nvGrpSpPr>
          <p:cNvPr id="12" name="Group 11"/>
          <p:cNvGrpSpPr/>
          <p:nvPr/>
        </p:nvGrpSpPr>
        <p:grpSpPr>
          <a:xfrm>
            <a:off x="1521797" y="3570646"/>
            <a:ext cx="6100380" cy="665374"/>
            <a:chOff x="827280" y="3844283"/>
            <a:chExt cx="8133840" cy="887165"/>
          </a:xfrm>
        </p:grpSpPr>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156" y="3844283"/>
              <a:ext cx="2394245" cy="8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1279" y="3873499"/>
              <a:ext cx="1390435" cy="8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0471" y="3859410"/>
              <a:ext cx="837928" cy="8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KPIS\KPIS_Work_at_TRC\Logo_T&amp;T\Logo_DiC\Logo Carema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280" y="3873500"/>
              <a:ext cx="1525241" cy="8579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0158" y="3844283"/>
              <a:ext cx="910962" cy="86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xmlns="" id="{013D3F0B-3689-4965-B8E5-54842541D3E5}"/>
              </a:ext>
            </a:extLst>
          </p:cNvPr>
          <p:cNvGrpSpPr/>
          <p:nvPr/>
        </p:nvGrpSpPr>
        <p:grpSpPr>
          <a:xfrm>
            <a:off x="703848" y="2158711"/>
            <a:ext cx="7705573" cy="790041"/>
            <a:chOff x="703848" y="2158711"/>
            <a:chExt cx="7705573" cy="790041"/>
          </a:xfrm>
        </p:grpSpPr>
        <p:pic>
          <p:nvPicPr>
            <p:cNvPr id="15" name="Picture 14">
              <a:extLst>
                <a:ext uri="{FF2B5EF4-FFF2-40B4-BE49-F238E27FC236}">
                  <a16:creationId xmlns:a16="http://schemas.microsoft.com/office/drawing/2014/main" xmlns="" id="{352361EF-060D-486A-8120-C999583E8F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3848" y="2316766"/>
              <a:ext cx="1864794" cy="568179"/>
            </a:xfrm>
            <a:prstGeom prst="rect">
              <a:avLst/>
            </a:prstGeom>
          </p:spPr>
        </p:pic>
        <p:pic>
          <p:nvPicPr>
            <p:cNvPr id="16" name="Picture 15">
              <a:extLst>
                <a:ext uri="{FF2B5EF4-FFF2-40B4-BE49-F238E27FC236}">
                  <a16:creationId xmlns:a16="http://schemas.microsoft.com/office/drawing/2014/main" xmlns="" id="{2281976C-5DF5-46FE-9F3B-FB81B7F923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74850" y="2316766"/>
              <a:ext cx="899205" cy="568179"/>
            </a:xfrm>
            <a:prstGeom prst="rect">
              <a:avLst/>
            </a:prstGeom>
          </p:spPr>
        </p:pic>
        <p:pic>
          <p:nvPicPr>
            <p:cNvPr id="17" name="Picture 16">
              <a:extLst>
                <a:ext uri="{FF2B5EF4-FFF2-40B4-BE49-F238E27FC236}">
                  <a16:creationId xmlns:a16="http://schemas.microsoft.com/office/drawing/2014/main" xmlns="" id="{4B9D80E7-63C8-40E2-87F5-AE7EC0F0CF54}"/>
                </a:ext>
              </a:extLst>
            </p:cNvPr>
            <p:cNvPicPr>
              <a:picLocks noChangeAspect="1"/>
            </p:cNvPicPr>
            <p:nvPr/>
          </p:nvPicPr>
          <p:blipFill>
            <a:blip r:embed="rId9"/>
            <a:stretch>
              <a:fillRect/>
            </a:stretch>
          </p:blipFill>
          <p:spPr>
            <a:xfrm>
              <a:off x="6270553" y="2158711"/>
              <a:ext cx="724925" cy="657747"/>
            </a:xfrm>
            <a:prstGeom prst="rect">
              <a:avLst/>
            </a:prstGeom>
          </p:spPr>
        </p:pic>
        <p:pic>
          <p:nvPicPr>
            <p:cNvPr id="18" name="Picture 17">
              <a:extLst>
                <a:ext uri="{FF2B5EF4-FFF2-40B4-BE49-F238E27FC236}">
                  <a16:creationId xmlns:a16="http://schemas.microsoft.com/office/drawing/2014/main" xmlns="" id="{B1EE2BC0-5CA1-4C80-881C-A65868B741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488185" y="2316766"/>
              <a:ext cx="921236" cy="410628"/>
            </a:xfrm>
            <a:prstGeom prst="rect">
              <a:avLst/>
            </a:prstGeom>
          </p:spPr>
        </p:pic>
        <p:pic>
          <p:nvPicPr>
            <p:cNvPr id="19" name="Picture 18">
              <a:extLst>
                <a:ext uri="{FF2B5EF4-FFF2-40B4-BE49-F238E27FC236}">
                  <a16:creationId xmlns:a16="http://schemas.microsoft.com/office/drawing/2014/main" xmlns="" id="{ECCD8C65-32FD-42CD-B647-32AAFA2220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79732" y="2316766"/>
              <a:ext cx="1502261" cy="631986"/>
            </a:xfrm>
            <a:prstGeom prst="rect">
              <a:avLst/>
            </a:prstGeom>
          </p:spPr>
        </p:pic>
      </p:grpSp>
      <p:sp>
        <p:nvSpPr>
          <p:cNvPr id="20" name="TextBox 19">
            <a:extLst>
              <a:ext uri="{FF2B5EF4-FFF2-40B4-BE49-F238E27FC236}">
                <a16:creationId xmlns:a16="http://schemas.microsoft.com/office/drawing/2014/main" xmlns="" id="{1150B4B1-E1EC-4C74-8042-1EA99759B054}"/>
              </a:ext>
            </a:extLst>
          </p:cNvPr>
          <p:cNvSpPr txBox="1"/>
          <p:nvPr/>
        </p:nvSpPr>
        <p:spPr>
          <a:xfrm>
            <a:off x="703848" y="4988301"/>
            <a:ext cx="7842447" cy="1200329"/>
          </a:xfrm>
          <a:prstGeom prst="rect">
            <a:avLst/>
          </a:prstGeom>
          <a:noFill/>
        </p:spPr>
        <p:txBody>
          <a:bodyPr wrap="square" rtlCol="0">
            <a:spAutoFit/>
          </a:bodyPr>
          <a:lstStyle/>
          <a:p>
            <a:r>
              <a:rPr lang="en-US" sz="1200" dirty="0">
                <a:latin typeface="Raleway"/>
                <a:cs typeface="Raleway"/>
              </a:rPr>
              <a:t>This work was made possible by the generous support of the American people through the United States Agency for International Development (USAID) and the U.S. President’s Emergency Plan for AIDS Relief (PEPFAR). The contents are the responsibility of the LINKAGES project and do not necessarily reflect the views of USAID, PEPFAR, or the United States Government. LINKAGES, a five-year cooperative agreement (AID-OAA-A-14-00045), is led by FHI 360 in partnership with </a:t>
            </a:r>
            <a:r>
              <a:rPr lang="en-US" sz="1200" dirty="0" err="1">
                <a:latin typeface="Raleway"/>
                <a:cs typeface="Raleway"/>
              </a:rPr>
              <a:t>IntraHealth</a:t>
            </a:r>
            <a:r>
              <a:rPr lang="en-US" sz="1200" dirty="0">
                <a:latin typeface="Raleway"/>
                <a:cs typeface="Raleway"/>
              </a:rPr>
              <a:t> International, Pact, and the University of North Carolina at Chapel Hill.</a:t>
            </a:r>
          </a:p>
        </p:txBody>
      </p:sp>
    </p:spTree>
    <p:extLst>
      <p:ext uri="{BB962C8B-B14F-4D97-AF65-F5344CB8AC3E}">
        <p14:creationId xmlns:p14="http://schemas.microsoft.com/office/powerpoint/2010/main" val="41281224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2357C0-426C-4D5A-B460-90F7DC181481}"/>
              </a:ext>
            </a:extLst>
          </p:cNvPr>
          <p:cNvSpPr>
            <a:spLocks noGrp="1"/>
          </p:cNvSpPr>
          <p:nvPr>
            <p:ph type="title"/>
          </p:nvPr>
        </p:nvSpPr>
        <p:spPr>
          <a:xfrm>
            <a:off x="-38251" y="66393"/>
            <a:ext cx="9230365" cy="1328130"/>
          </a:xfrm>
        </p:spPr>
        <p:txBody>
          <a:bodyPr>
            <a:noAutofit/>
          </a:bodyPr>
          <a:lstStyle/>
          <a:p>
            <a:r>
              <a:rPr lang="en-US" sz="3000" dirty="0">
                <a:latin typeface="Raleway"/>
                <a:cs typeface="Raleway"/>
              </a:rPr>
              <a:t>Majority of new infections are among men who have sex with </a:t>
            </a:r>
            <a:r>
              <a:rPr lang="en-US" sz="3000" dirty="0" smtClean="0">
                <a:latin typeface="Raleway"/>
                <a:cs typeface="Raleway"/>
              </a:rPr>
              <a:t>men and transgender women </a:t>
            </a:r>
            <a:endParaRPr lang="en-US" sz="3000" dirty="0">
              <a:latin typeface="Raleway"/>
              <a:cs typeface="Raleway"/>
            </a:endParaRPr>
          </a:p>
        </p:txBody>
      </p:sp>
      <p:pic>
        <p:nvPicPr>
          <p:cNvPr id="4" name="Content Placeholder 4">
            <a:extLst>
              <a:ext uri="{FF2B5EF4-FFF2-40B4-BE49-F238E27FC236}">
                <a16:creationId xmlns:a16="http://schemas.microsoft.com/office/drawing/2014/main" xmlns="" id="{8733764B-E522-4321-ADDA-73F31558576C}"/>
              </a:ext>
            </a:extLst>
          </p:cNvPr>
          <p:cNvPicPr>
            <a:picLocks noGrp="1" noChangeAspect="1"/>
          </p:cNvPicPr>
          <p:nvPr>
            <p:ph idx="1"/>
          </p:nvPr>
        </p:nvPicPr>
        <p:blipFill rotWithShape="1">
          <a:blip r:embed="rId2"/>
          <a:srcRect l="7041"/>
          <a:stretch/>
        </p:blipFill>
        <p:spPr>
          <a:xfrm>
            <a:off x="242408" y="1142999"/>
            <a:ext cx="8990802" cy="5440361"/>
          </a:xfrm>
        </p:spPr>
      </p:pic>
    </p:spTree>
    <p:extLst>
      <p:ext uri="{BB962C8B-B14F-4D97-AF65-F5344CB8AC3E}">
        <p14:creationId xmlns:p14="http://schemas.microsoft.com/office/powerpoint/2010/main" val="2615422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E82517C-65C8-437E-BA0E-B0B2793AB072}"/>
              </a:ext>
            </a:extLst>
          </p:cNvPr>
          <p:cNvSpPr/>
          <p:nvPr/>
        </p:nvSpPr>
        <p:spPr>
          <a:xfrm>
            <a:off x="0" y="1287964"/>
            <a:ext cx="4735697" cy="4762549"/>
          </a:xfrm>
          <a:prstGeom prst="rect">
            <a:avLst/>
          </a:prstGeom>
          <a:solidFill>
            <a:srgbClr val="0099D2">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7132" y="1287964"/>
            <a:ext cx="3770249" cy="1588818"/>
          </a:xfrm>
        </p:spPr>
      </p:pic>
      <p:sp>
        <p:nvSpPr>
          <p:cNvPr id="5" name="Rectangle 4"/>
          <p:cNvSpPr/>
          <p:nvPr/>
        </p:nvSpPr>
        <p:spPr>
          <a:xfrm>
            <a:off x="5049411" y="2904354"/>
            <a:ext cx="3849263" cy="784830"/>
          </a:xfrm>
          <a:prstGeom prst="rect">
            <a:avLst/>
          </a:prstGeom>
        </p:spPr>
        <p:txBody>
          <a:bodyPr wrap="square">
            <a:spAutoFit/>
          </a:bodyPr>
          <a:lstStyle/>
          <a:p>
            <a:r>
              <a:rPr lang="en-US" sz="1500" i="1" dirty="0">
                <a:solidFill>
                  <a:srgbClr val="0099D2"/>
                </a:solidFill>
                <a:latin typeface="Raleway"/>
                <a:cs typeface="Raleway"/>
              </a:rPr>
              <a:t> “Every time I provide counseling service, I feel like I’m helping someone in my own family” Dusit </a:t>
            </a:r>
            <a:r>
              <a:rPr lang="en-US" sz="1500" i="1" dirty="0" err="1">
                <a:solidFill>
                  <a:srgbClr val="0099D2"/>
                </a:solidFill>
                <a:latin typeface="Raleway"/>
                <a:cs typeface="Raleway"/>
              </a:rPr>
              <a:t>Meekrua</a:t>
            </a:r>
            <a:r>
              <a:rPr lang="en-US" sz="1500" i="1" dirty="0">
                <a:solidFill>
                  <a:srgbClr val="0099D2"/>
                </a:solidFill>
                <a:latin typeface="Raleway"/>
                <a:cs typeface="Raleway"/>
              </a:rPr>
              <a:t> </a:t>
            </a:r>
          </a:p>
        </p:txBody>
      </p:sp>
      <p:sp>
        <p:nvSpPr>
          <p:cNvPr id="10" name="TextBox 9"/>
          <p:cNvSpPr txBox="1"/>
          <p:nvPr/>
        </p:nvSpPr>
        <p:spPr>
          <a:xfrm>
            <a:off x="0" y="6220062"/>
            <a:ext cx="4685898" cy="207749"/>
          </a:xfrm>
          <a:prstGeom prst="rect">
            <a:avLst/>
          </a:prstGeom>
          <a:noFill/>
        </p:spPr>
        <p:txBody>
          <a:bodyPr wrap="none" rtlCol="0">
            <a:spAutoFit/>
          </a:bodyPr>
          <a:lstStyle/>
          <a:p>
            <a:r>
              <a:rPr lang="en-US" sz="750" dirty="0">
                <a:latin typeface="Corbel" panose="020B0503020204020204" pitchFamily="34" charset="0"/>
              </a:rPr>
              <a:t>Source: </a:t>
            </a:r>
            <a:r>
              <a:rPr lang="en-US" sz="750" dirty="0" err="1">
                <a:latin typeface="Corbel" panose="020B0503020204020204" pitchFamily="34" charset="0"/>
              </a:rPr>
              <a:t>FrontLines</a:t>
            </a:r>
            <a:r>
              <a:rPr lang="en-US" sz="750" dirty="0">
                <a:latin typeface="Corbel" panose="020B0503020204020204" pitchFamily="34" charset="0"/>
              </a:rPr>
              <a:t>, March/April 2016, Dressed to Test: Empowered Communities Take HIV Services to the Streets</a:t>
            </a:r>
          </a:p>
        </p:txBody>
      </p:sp>
      <p:sp>
        <p:nvSpPr>
          <p:cNvPr id="13" name="Content Placeholder 2"/>
          <p:cNvSpPr txBox="1">
            <a:spLocks/>
          </p:cNvSpPr>
          <p:nvPr/>
        </p:nvSpPr>
        <p:spPr>
          <a:xfrm>
            <a:off x="309228" y="1324020"/>
            <a:ext cx="4035827" cy="4579011"/>
          </a:xfrm>
          <a:prstGeom prst="rect">
            <a:avLst/>
          </a:prstGeom>
        </p:spPr>
        <p:txBody>
          <a:bodyPr vert="horz" lIns="68580" tIns="34290" rIns="68580" bIns="34290" rtlCol="0">
            <a:normAutofit/>
          </a:bodyPr>
          <a:lstStyle>
            <a:lvl1pPr marL="228600" indent="-274320" algn="l" defTabSz="914400" rtl="0" eaLnBrk="1" latinLnBrk="0" hangingPunct="1">
              <a:lnSpc>
                <a:spcPct val="90000"/>
              </a:lnSpc>
              <a:spcBef>
                <a:spcPts val="1000"/>
              </a:spcBef>
              <a:buClr>
                <a:srgbClr val="DE2B27"/>
              </a:buClr>
              <a:buFont typeface="Arial" panose="020B0604020202020204" pitchFamily="34" charset="0"/>
              <a:buChar char="•"/>
              <a:defRPr sz="3600" kern="1200">
                <a:solidFill>
                  <a:schemeClr val="tx1"/>
                </a:solidFill>
                <a:latin typeface="+mn-lt"/>
                <a:ea typeface="+mn-ea"/>
                <a:cs typeface="+mn-cs"/>
              </a:defRPr>
            </a:lvl1pPr>
            <a:lvl2pPr marL="685800" indent="-274320" algn="l" defTabSz="914400" rtl="0" eaLnBrk="1" latinLnBrk="0" hangingPunct="1">
              <a:lnSpc>
                <a:spcPct val="90000"/>
              </a:lnSpc>
              <a:spcBef>
                <a:spcPts val="500"/>
              </a:spcBef>
              <a:buClr>
                <a:srgbClr val="10AAB4"/>
              </a:buClr>
              <a:buSzPct val="80000"/>
              <a:buFont typeface="Courier New" panose="02070309020205020404" pitchFamily="49" charset="0"/>
              <a:buChar char="o"/>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0AAB4"/>
              </a:buClr>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latin typeface="Raleway"/>
                <a:cs typeface="Raleway"/>
              </a:rPr>
              <a:t>“KP Community leadership”: </a:t>
            </a:r>
            <a:r>
              <a:rPr lang="en-US" sz="2100" b="1" dirty="0">
                <a:solidFill>
                  <a:srgbClr val="C00000"/>
                </a:solidFill>
                <a:latin typeface="Raleway"/>
                <a:cs typeface="Raleway"/>
              </a:rPr>
              <a:t>Needs-based, demand-driven, and client-centered</a:t>
            </a:r>
            <a:endParaRPr lang="en-US" sz="2100" dirty="0">
              <a:solidFill>
                <a:schemeClr val="accent3">
                  <a:lumMod val="50000"/>
                </a:schemeClr>
              </a:solidFill>
              <a:latin typeface="Raleway"/>
              <a:cs typeface="Raleway"/>
            </a:endParaRPr>
          </a:p>
          <a:p>
            <a:pPr marL="0" indent="0">
              <a:buNone/>
            </a:pPr>
            <a:r>
              <a:rPr lang="en-US" sz="2100" dirty="0">
                <a:latin typeface="Raleway"/>
                <a:cs typeface="Raleway"/>
              </a:rPr>
              <a:t>KP-LHS is a</a:t>
            </a:r>
            <a:r>
              <a:rPr lang="th-TH" sz="2100" dirty="0">
                <a:latin typeface="Raleway"/>
                <a:cs typeface="Raleway"/>
              </a:rPr>
              <a:t> </a:t>
            </a:r>
            <a:r>
              <a:rPr lang="en-US" sz="2100" b="1" dirty="0">
                <a:solidFill>
                  <a:srgbClr val="C00000"/>
                </a:solidFill>
                <a:latin typeface="Raleway"/>
                <a:cs typeface="Raleway"/>
              </a:rPr>
              <a:t>true partnership between CBOs and government/public health facilities</a:t>
            </a:r>
            <a:endParaRPr lang="th-TH" sz="2100" dirty="0">
              <a:latin typeface="Raleway"/>
              <a:cs typeface="Raleway"/>
            </a:endParaRPr>
          </a:p>
        </p:txBody>
      </p:sp>
      <p:sp>
        <p:nvSpPr>
          <p:cNvPr id="14" name="Content Placeholder 2"/>
          <p:cNvSpPr txBox="1">
            <a:spLocks/>
          </p:cNvSpPr>
          <p:nvPr/>
        </p:nvSpPr>
        <p:spPr>
          <a:xfrm>
            <a:off x="5027132" y="4075771"/>
            <a:ext cx="4109791" cy="2063953"/>
          </a:xfrm>
          <a:prstGeom prst="rect">
            <a:avLst/>
          </a:prstGeom>
        </p:spPr>
        <p:txBody>
          <a:bodyPr vert="horz" lIns="68580" tIns="34290" rIns="68580" bIns="34290" rtlCol="0">
            <a:noAutofit/>
          </a:bodyPr>
          <a:lstStyle>
            <a:lvl1pPr marL="228600" indent="-274320" algn="l" defTabSz="914400" rtl="0" eaLnBrk="1" latinLnBrk="0" hangingPunct="1">
              <a:lnSpc>
                <a:spcPct val="90000"/>
              </a:lnSpc>
              <a:spcBef>
                <a:spcPts val="1000"/>
              </a:spcBef>
              <a:buClr>
                <a:srgbClr val="DE2B27"/>
              </a:buClr>
              <a:buFont typeface="Arial" panose="020B0604020202020204" pitchFamily="34" charset="0"/>
              <a:buChar char="•"/>
              <a:defRPr sz="3600" kern="1200">
                <a:solidFill>
                  <a:schemeClr val="tx1"/>
                </a:solidFill>
                <a:latin typeface="+mn-lt"/>
                <a:ea typeface="+mn-ea"/>
                <a:cs typeface="+mn-cs"/>
              </a:defRPr>
            </a:lvl1pPr>
            <a:lvl2pPr marL="685800" indent="-274320" algn="l" defTabSz="914400" rtl="0" eaLnBrk="1" latinLnBrk="0" hangingPunct="1">
              <a:lnSpc>
                <a:spcPct val="90000"/>
              </a:lnSpc>
              <a:spcBef>
                <a:spcPts val="500"/>
              </a:spcBef>
              <a:buClr>
                <a:srgbClr val="10AAB4"/>
              </a:buClr>
              <a:buSzPct val="80000"/>
              <a:buFont typeface="Courier New" panose="02070309020205020404" pitchFamily="49" charset="0"/>
              <a:buChar char="o"/>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0AAB4"/>
              </a:buClr>
              <a:buFont typeface="Wingdings" panose="05000000000000000000" pitchFamily="2" charset="2"/>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th-TH" sz="2100" dirty="0">
                <a:latin typeface="Raleway"/>
                <a:cs typeface="Raleway"/>
              </a:rPr>
              <a:t>Community health workers (CHWs) provide </a:t>
            </a:r>
            <a:r>
              <a:rPr lang="en-US" altLang="th-TH" sz="2100" b="1" dirty="0">
                <a:solidFill>
                  <a:srgbClr val="C00000"/>
                </a:solidFill>
                <a:latin typeface="Raleway"/>
                <a:cs typeface="Raleway"/>
              </a:rPr>
              <a:t>“certain” health services</a:t>
            </a:r>
            <a:r>
              <a:rPr lang="en-US" altLang="th-TH" sz="2100" dirty="0">
                <a:latin typeface="Raleway"/>
                <a:cs typeface="Raleway"/>
              </a:rPr>
              <a:t>:</a:t>
            </a:r>
          </a:p>
          <a:p>
            <a:pPr marL="274320" lvl="1" indent="-182880">
              <a:buFont typeface="Arial" panose="020B0604020202020204" pitchFamily="34" charset="0"/>
              <a:buChar char="•"/>
            </a:pPr>
            <a:r>
              <a:rPr lang="en-US" altLang="th-TH" sz="2100" dirty="0">
                <a:latin typeface="Raleway"/>
                <a:cs typeface="Raleway"/>
              </a:rPr>
              <a:t>Counseling, testing and reporting of HIV test results, STI sampling, point-of-care CD4, TB screening</a:t>
            </a:r>
          </a:p>
          <a:p>
            <a:pPr marL="274320" lvl="1" indent="-182880" defTabSz="684610">
              <a:spcBef>
                <a:spcPts val="300"/>
              </a:spcBef>
              <a:buFont typeface="Arial" panose="020B0604020202020204" pitchFamily="34" charset="0"/>
              <a:buChar char="•"/>
            </a:pPr>
            <a:r>
              <a:rPr lang="en-US" altLang="th-TH" sz="2100" dirty="0" err="1">
                <a:latin typeface="Raleway"/>
                <a:cs typeface="Raleway"/>
              </a:rPr>
              <a:t>PrEP</a:t>
            </a:r>
            <a:r>
              <a:rPr lang="en-US" altLang="th-TH" sz="2100" dirty="0">
                <a:latin typeface="Raleway"/>
                <a:cs typeface="Raleway"/>
              </a:rPr>
              <a:t> and PEP</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2092" b="4319"/>
          <a:stretch/>
        </p:blipFill>
        <p:spPr>
          <a:xfrm>
            <a:off x="0" y="3517902"/>
            <a:ext cx="4735697" cy="2514600"/>
          </a:xfrm>
          <a:prstGeom prst="rect">
            <a:avLst/>
          </a:prstGeom>
        </p:spPr>
      </p:pic>
      <p:sp>
        <p:nvSpPr>
          <p:cNvPr id="9" name="Title 1">
            <a:extLst>
              <a:ext uri="{FF2B5EF4-FFF2-40B4-BE49-F238E27FC236}">
                <a16:creationId xmlns:a16="http://schemas.microsoft.com/office/drawing/2014/main" xmlns="" id="{5D429AC0-1178-4BF4-A5BF-72C5347C3AE1}"/>
              </a:ext>
            </a:extLst>
          </p:cNvPr>
          <p:cNvSpPr>
            <a:spLocks noGrp="1"/>
          </p:cNvSpPr>
          <p:nvPr>
            <p:ph type="title"/>
          </p:nvPr>
        </p:nvSpPr>
        <p:spPr>
          <a:xfrm>
            <a:off x="587017" y="351692"/>
            <a:ext cx="8107598" cy="558645"/>
          </a:xfrm>
        </p:spPr>
        <p:txBody>
          <a:bodyPr>
            <a:noAutofit/>
          </a:bodyPr>
          <a:lstStyle/>
          <a:p>
            <a:r>
              <a:rPr lang="en-US" dirty="0">
                <a:latin typeface="Raleway"/>
                <a:cs typeface="Raleway"/>
              </a:rPr>
              <a:t>Key Population-Led Health Services (KPLHS)</a:t>
            </a:r>
          </a:p>
        </p:txBody>
      </p:sp>
    </p:spTree>
    <p:extLst>
      <p:ext uri="{BB962C8B-B14F-4D97-AF65-F5344CB8AC3E}">
        <p14:creationId xmlns:p14="http://schemas.microsoft.com/office/powerpoint/2010/main" val="34392594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29AC0-1178-4BF4-A5BF-72C5347C3AE1}"/>
              </a:ext>
            </a:extLst>
          </p:cNvPr>
          <p:cNvSpPr>
            <a:spLocks noGrp="1"/>
          </p:cNvSpPr>
          <p:nvPr>
            <p:ph type="title"/>
          </p:nvPr>
        </p:nvSpPr>
        <p:spPr>
          <a:xfrm>
            <a:off x="58614" y="312615"/>
            <a:ext cx="9021559" cy="678405"/>
          </a:xfrm>
        </p:spPr>
        <p:txBody>
          <a:bodyPr>
            <a:noAutofit/>
          </a:bodyPr>
          <a:lstStyle/>
          <a:p>
            <a:r>
              <a:rPr lang="en-US" sz="3000" dirty="0">
                <a:latin typeface="Raleway"/>
                <a:cs typeface="Raleway"/>
              </a:rPr>
              <a:t>KPLHS </a:t>
            </a:r>
            <a:br>
              <a:rPr lang="en-US" sz="3000" dirty="0">
                <a:latin typeface="Raleway"/>
                <a:cs typeface="Raleway"/>
              </a:rPr>
            </a:br>
            <a:r>
              <a:rPr lang="en-US" sz="3000" dirty="0">
                <a:latin typeface="Raleway"/>
                <a:cs typeface="Raleway"/>
              </a:rPr>
              <a:t>Reach, Recruit, Test, Treat and Prevent-Retain</a:t>
            </a:r>
          </a:p>
        </p:txBody>
      </p:sp>
      <p:pic>
        <p:nvPicPr>
          <p:cNvPr id="5" name="Picture 4">
            <a:extLst>
              <a:ext uri="{FF2B5EF4-FFF2-40B4-BE49-F238E27FC236}">
                <a16:creationId xmlns:a16="http://schemas.microsoft.com/office/drawing/2014/main" xmlns="" id="{F6B02BEA-8598-4BAA-BECE-EBE929672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4" y="1382355"/>
            <a:ext cx="8789645" cy="4801697"/>
          </a:xfrm>
          <a:prstGeom prst="rect">
            <a:avLst/>
          </a:prstGeom>
        </p:spPr>
      </p:pic>
    </p:spTree>
    <p:extLst>
      <p:ext uri="{BB962C8B-B14F-4D97-AF65-F5344CB8AC3E}">
        <p14:creationId xmlns:p14="http://schemas.microsoft.com/office/powerpoint/2010/main" val="37788688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D86AF22-0108-4EB4-BF55-F037FCD998C4}"/>
              </a:ext>
            </a:extLst>
          </p:cNvPr>
          <p:cNvSpPr>
            <a:spLocks noGrp="1"/>
          </p:cNvSpPr>
          <p:nvPr>
            <p:ph type="title"/>
          </p:nvPr>
        </p:nvSpPr>
        <p:spPr>
          <a:xfrm>
            <a:off x="89701" y="274639"/>
            <a:ext cx="8839375" cy="1143000"/>
          </a:xfrm>
        </p:spPr>
        <p:txBody>
          <a:bodyPr>
            <a:noAutofit/>
          </a:bodyPr>
          <a:lstStyle/>
          <a:p>
            <a:r>
              <a:rPr lang="en-US" sz="3600" dirty="0">
                <a:latin typeface="Raleway"/>
                <a:cs typeface="Raleway"/>
              </a:rPr>
              <a:t>Early diagnosis and early initiation of ART among transgender women (TGW)</a:t>
            </a:r>
          </a:p>
        </p:txBody>
      </p:sp>
      <p:sp>
        <p:nvSpPr>
          <p:cNvPr id="4" name="Content Placeholder 2">
            <a:extLst>
              <a:ext uri="{FF2B5EF4-FFF2-40B4-BE49-F238E27FC236}">
                <a16:creationId xmlns:a16="http://schemas.microsoft.com/office/drawing/2014/main" xmlns="" id="{EFA9875C-0CCC-424C-ABCC-8F2C0B3F78F6}"/>
              </a:ext>
            </a:extLst>
          </p:cNvPr>
          <p:cNvSpPr>
            <a:spLocks noGrp="1"/>
          </p:cNvSpPr>
          <p:nvPr>
            <p:ph idx="1"/>
          </p:nvPr>
        </p:nvSpPr>
        <p:spPr>
          <a:xfrm>
            <a:off x="879612" y="4507249"/>
            <a:ext cx="7701527" cy="2272587"/>
          </a:xfrm>
        </p:spPr>
        <p:txBody>
          <a:bodyPr rtlCol="0">
            <a:normAutofit/>
          </a:bodyPr>
          <a:lstStyle/>
          <a:p>
            <a:pPr marL="214313" indent="-214313">
              <a:defRPr/>
            </a:pPr>
            <a:r>
              <a:rPr lang="en-US" sz="1800" dirty="0">
                <a:latin typeface="Raleway"/>
                <a:cs typeface="Raleway"/>
              </a:rPr>
              <a:t>Median CD4 at diagnosis: 452 (IQR: 306-582)</a:t>
            </a:r>
            <a:r>
              <a:rPr lang="en-US" sz="1800" b="1" i="1" dirty="0">
                <a:latin typeface="Raleway"/>
                <a:cs typeface="Raleway"/>
              </a:rPr>
              <a:t> </a:t>
            </a:r>
            <a:r>
              <a:rPr lang="en-US" sz="1800" dirty="0">
                <a:latin typeface="Raleway"/>
                <a:cs typeface="Raleway"/>
              </a:rPr>
              <a:t>cells/mm</a:t>
            </a:r>
            <a:r>
              <a:rPr lang="en-US" sz="1800" baseline="30000" dirty="0">
                <a:latin typeface="Raleway"/>
                <a:cs typeface="Raleway"/>
              </a:rPr>
              <a:t>3</a:t>
            </a:r>
            <a:r>
              <a:rPr lang="en-US" sz="1800" dirty="0">
                <a:latin typeface="Raleway"/>
                <a:cs typeface="Raleway"/>
              </a:rPr>
              <a:t> </a:t>
            </a:r>
          </a:p>
          <a:p>
            <a:pPr marL="214313" indent="-214313">
              <a:defRPr/>
            </a:pPr>
            <a:r>
              <a:rPr lang="en-US" sz="1800" dirty="0">
                <a:latin typeface="Raleway"/>
                <a:cs typeface="Raleway"/>
              </a:rPr>
              <a:t>Median time from diagnosis to initiation: 14.5 days (IQR:7.0-23.3) </a:t>
            </a:r>
          </a:p>
          <a:p>
            <a:pPr marL="214313" indent="-214313">
              <a:defRPr/>
            </a:pPr>
            <a:r>
              <a:rPr lang="en-US" sz="1800" dirty="0">
                <a:latin typeface="Raleway"/>
                <a:cs typeface="Raleway"/>
              </a:rPr>
              <a:t>Close collaboration and mutual trust between CBO testing sites and referral ART hospitals</a:t>
            </a:r>
          </a:p>
          <a:p>
            <a:pPr>
              <a:defRPr/>
            </a:pPr>
            <a:endParaRPr lang="en-US" sz="1200" dirty="0">
              <a:latin typeface="Raleway"/>
              <a:cs typeface="Raleway"/>
            </a:endParaRPr>
          </a:p>
        </p:txBody>
      </p:sp>
      <p:sp>
        <p:nvSpPr>
          <p:cNvPr id="5" name="Rectangle 6">
            <a:extLst>
              <a:ext uri="{FF2B5EF4-FFF2-40B4-BE49-F238E27FC236}">
                <a16:creationId xmlns:a16="http://schemas.microsoft.com/office/drawing/2014/main" xmlns="" id="{8BE04B26-DD71-4353-AE56-1FD92B83D4E0}"/>
              </a:ext>
            </a:extLst>
          </p:cNvPr>
          <p:cNvSpPr>
            <a:spLocks noChangeArrowheads="1"/>
          </p:cNvSpPr>
          <p:nvPr/>
        </p:nvSpPr>
        <p:spPr bwMode="auto">
          <a:xfrm>
            <a:off x="879612" y="6035040"/>
            <a:ext cx="5629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ngsana New" panose="02020603050405020304" pitchFamily="18" charset="-34"/>
              </a:defRPr>
            </a:lvl1pPr>
            <a:lvl2pPr marL="742950" indent="-285750" defTabSz="457200">
              <a:defRPr>
                <a:solidFill>
                  <a:schemeClr val="tx1"/>
                </a:solidFill>
                <a:latin typeface="Verdana" panose="020B0604030504040204" pitchFamily="34" charset="0"/>
                <a:cs typeface="Angsana New" panose="02020603050405020304" pitchFamily="18" charset="-34"/>
              </a:defRPr>
            </a:lvl2pPr>
            <a:lvl3pPr marL="1143000" indent="-228600" defTabSz="457200">
              <a:defRPr>
                <a:solidFill>
                  <a:schemeClr val="tx1"/>
                </a:solidFill>
                <a:latin typeface="Verdana" panose="020B0604030504040204" pitchFamily="34" charset="0"/>
                <a:cs typeface="Angsana New" panose="02020603050405020304" pitchFamily="18" charset="-34"/>
              </a:defRPr>
            </a:lvl3pPr>
            <a:lvl4pPr marL="1600200" indent="-228600" defTabSz="457200">
              <a:defRPr>
                <a:solidFill>
                  <a:schemeClr val="tx1"/>
                </a:solidFill>
                <a:latin typeface="Verdana" panose="020B0604030504040204" pitchFamily="34" charset="0"/>
                <a:cs typeface="Angsana New" panose="02020603050405020304" pitchFamily="18" charset="-34"/>
              </a:defRPr>
            </a:lvl4pPr>
            <a:lvl5pPr marL="2057400" indent="-228600" defTabSz="457200">
              <a:defRPr>
                <a:solidFill>
                  <a:schemeClr val="tx1"/>
                </a:solidFill>
                <a:latin typeface="Verdana" panose="020B0604030504040204" pitchFamily="34" charset="0"/>
                <a:cs typeface="Angsana New" panose="02020603050405020304" pitchFamily="18" charset="-34"/>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9pPr>
          </a:lstStyle>
          <a:p>
            <a:pPr eaLnBrk="1" hangingPunct="1"/>
            <a:r>
              <a:rPr lang="en-US" altLang="en-US" sz="1200" dirty="0">
                <a:latin typeface="Raleway"/>
                <a:cs typeface="Raleway"/>
              </a:rPr>
              <a:t>Source: TRC Community-Led Test and Treat Study among Thai MSM and TG </a:t>
            </a:r>
            <a:endParaRPr lang="th-TH" altLang="en-US" sz="1200" dirty="0">
              <a:latin typeface="Raleway"/>
              <a:cs typeface="Raleway"/>
            </a:endParaRPr>
          </a:p>
        </p:txBody>
      </p:sp>
      <p:pic>
        <p:nvPicPr>
          <p:cNvPr id="7" name="Picture 8">
            <a:extLst>
              <a:ext uri="{FF2B5EF4-FFF2-40B4-BE49-F238E27FC236}">
                <a16:creationId xmlns:a16="http://schemas.microsoft.com/office/drawing/2014/main" xmlns="" id="{45C17BD4-49C6-4F74-AEA2-594F70F57E8F}"/>
              </a:ext>
            </a:extLst>
          </p:cNvPr>
          <p:cNvPicPr>
            <a:picLocks noChangeAspect="1"/>
          </p:cNvPicPr>
          <p:nvPr/>
        </p:nvPicPr>
        <p:blipFill>
          <a:blip r:embed="rId3"/>
          <a:stretch>
            <a:fillRect/>
          </a:stretch>
        </p:blipFill>
        <p:spPr bwMode="auto">
          <a:xfrm>
            <a:off x="89701" y="1791624"/>
            <a:ext cx="9054299" cy="246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2338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9D6FBF5-6240-43D3-9127-183806D6F476}"/>
              </a:ext>
            </a:extLst>
          </p:cNvPr>
          <p:cNvSpPr>
            <a:spLocks noGrp="1"/>
          </p:cNvSpPr>
          <p:nvPr>
            <p:ph type="title"/>
          </p:nvPr>
        </p:nvSpPr>
        <p:spPr>
          <a:xfrm>
            <a:off x="175847" y="607974"/>
            <a:ext cx="8929075" cy="212642"/>
          </a:xfrm>
        </p:spPr>
        <p:txBody>
          <a:bodyPr>
            <a:noAutofit/>
          </a:bodyPr>
          <a:lstStyle/>
          <a:p>
            <a:r>
              <a:rPr lang="en-US" dirty="0">
                <a:latin typeface="Raleway"/>
                <a:cs typeface="Raleway"/>
              </a:rPr>
              <a:t>KPLHS includes three models of differentiated ART service delivery</a:t>
            </a:r>
          </a:p>
        </p:txBody>
      </p:sp>
      <p:pic>
        <p:nvPicPr>
          <p:cNvPr id="8" name="Picture 7">
            <a:extLst>
              <a:ext uri="{FF2B5EF4-FFF2-40B4-BE49-F238E27FC236}">
                <a16:creationId xmlns:a16="http://schemas.microsoft.com/office/drawing/2014/main" xmlns="" id="{B724404B-7563-43B7-89A8-B578A3A4FF79}"/>
              </a:ext>
            </a:extLst>
          </p:cNvPr>
          <p:cNvPicPr>
            <a:picLocks noChangeAspect="1"/>
          </p:cNvPicPr>
          <p:nvPr/>
        </p:nvPicPr>
        <p:blipFill>
          <a:blip r:embed="rId3"/>
          <a:stretch>
            <a:fillRect/>
          </a:stretch>
        </p:blipFill>
        <p:spPr>
          <a:xfrm>
            <a:off x="0" y="1522346"/>
            <a:ext cx="9143999" cy="4633903"/>
          </a:xfrm>
          <a:prstGeom prst="rect">
            <a:avLst/>
          </a:prstGeom>
        </p:spPr>
      </p:pic>
    </p:spTree>
    <p:extLst>
      <p:ext uri="{BB962C8B-B14F-4D97-AF65-F5344CB8AC3E}">
        <p14:creationId xmlns:p14="http://schemas.microsoft.com/office/powerpoint/2010/main" val="14253458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Raleway"/>
                <a:cs typeface="Raleway"/>
              </a:rPr>
              <a:t>Differentiated ART delivery for </a:t>
            </a:r>
            <a:r>
              <a:rPr lang="en-US" dirty="0" smtClean="0">
                <a:latin typeface="Raleway"/>
                <a:cs typeface="Raleway"/>
              </a:rPr>
              <a:t>transgender women</a:t>
            </a:r>
            <a:endParaRPr lang="en-US" dirty="0">
              <a:latin typeface="Raleway"/>
              <a:cs typeface="Raleway"/>
            </a:endParaRPr>
          </a:p>
        </p:txBody>
      </p:sp>
      <p:pic>
        <p:nvPicPr>
          <p:cNvPr id="10" name="Content Placeholder 9">
            <a:extLst>
              <a:ext uri="{FF2B5EF4-FFF2-40B4-BE49-F238E27FC236}">
                <a16:creationId xmlns:a16="http://schemas.microsoft.com/office/drawing/2014/main" xmlns="" id="{A6146AE2-EED2-4489-B2BD-F5E53FD7CF62}"/>
              </a:ext>
            </a:extLst>
          </p:cNvPr>
          <p:cNvPicPr>
            <a:picLocks noGrp="1" noChangeAspect="1"/>
          </p:cNvPicPr>
          <p:nvPr>
            <p:ph idx="1"/>
          </p:nvPr>
        </p:nvPicPr>
        <p:blipFill>
          <a:blip r:embed="rId2"/>
          <a:stretch>
            <a:fillRect/>
          </a:stretch>
        </p:blipFill>
        <p:spPr>
          <a:xfrm>
            <a:off x="99117" y="1667672"/>
            <a:ext cx="9013551" cy="3802592"/>
          </a:xfrm>
        </p:spPr>
      </p:pic>
      <p:sp>
        <p:nvSpPr>
          <p:cNvPr id="4" name="Rectangle 6">
            <a:extLst>
              <a:ext uri="{FF2B5EF4-FFF2-40B4-BE49-F238E27FC236}">
                <a16:creationId xmlns:a16="http://schemas.microsoft.com/office/drawing/2014/main" xmlns="" id="{8BE04B26-DD71-4353-AE56-1FD92B83D4E0}"/>
              </a:ext>
            </a:extLst>
          </p:cNvPr>
          <p:cNvSpPr>
            <a:spLocks noChangeArrowheads="1"/>
          </p:cNvSpPr>
          <p:nvPr/>
        </p:nvSpPr>
        <p:spPr bwMode="auto">
          <a:xfrm>
            <a:off x="339656" y="6032695"/>
            <a:ext cx="4857575"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Verdana" panose="020B0604030504040204" pitchFamily="34" charset="0"/>
                <a:cs typeface="Angsana New" panose="02020603050405020304" pitchFamily="18" charset="-34"/>
              </a:defRPr>
            </a:lvl1pPr>
            <a:lvl2pPr marL="742950" indent="-285750" defTabSz="457200">
              <a:defRPr>
                <a:solidFill>
                  <a:schemeClr val="tx1"/>
                </a:solidFill>
                <a:latin typeface="Verdana" panose="020B0604030504040204" pitchFamily="34" charset="0"/>
                <a:cs typeface="Angsana New" panose="02020603050405020304" pitchFamily="18" charset="-34"/>
              </a:defRPr>
            </a:lvl2pPr>
            <a:lvl3pPr marL="1143000" indent="-228600" defTabSz="457200">
              <a:defRPr>
                <a:solidFill>
                  <a:schemeClr val="tx1"/>
                </a:solidFill>
                <a:latin typeface="Verdana" panose="020B0604030504040204" pitchFamily="34" charset="0"/>
                <a:cs typeface="Angsana New" panose="02020603050405020304" pitchFamily="18" charset="-34"/>
              </a:defRPr>
            </a:lvl3pPr>
            <a:lvl4pPr marL="1600200" indent="-228600" defTabSz="457200">
              <a:defRPr>
                <a:solidFill>
                  <a:schemeClr val="tx1"/>
                </a:solidFill>
                <a:latin typeface="Verdana" panose="020B0604030504040204" pitchFamily="34" charset="0"/>
                <a:cs typeface="Angsana New" panose="02020603050405020304" pitchFamily="18" charset="-34"/>
              </a:defRPr>
            </a:lvl4pPr>
            <a:lvl5pPr marL="2057400" indent="-228600" defTabSz="457200">
              <a:defRPr>
                <a:solidFill>
                  <a:schemeClr val="tx1"/>
                </a:solidFill>
                <a:latin typeface="Verdana" panose="020B0604030504040204" pitchFamily="34" charset="0"/>
                <a:cs typeface="Angsana New" panose="02020603050405020304" pitchFamily="18" charset="-34"/>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cs typeface="Angsana New" panose="02020603050405020304" pitchFamily="18" charset="-34"/>
              </a:defRPr>
            </a:lvl9pPr>
          </a:lstStyle>
          <a:p>
            <a:pPr eaLnBrk="1" hangingPunct="1"/>
            <a:r>
              <a:rPr lang="en-US" altLang="en-US" sz="825" dirty="0">
                <a:latin typeface="Corbel" panose="020B0503020204020204" pitchFamily="34" charset="0"/>
                <a:cs typeface="JasmineUPC" panose="02020603050405020304" pitchFamily="18" charset="-34"/>
              </a:rPr>
              <a:t>More details on page 29 of   “A Decision Framework for differentiated ART delivery for key </a:t>
            </a:r>
            <a:r>
              <a:rPr lang="en-US" altLang="en-US" sz="825" dirty="0" smtClean="0">
                <a:latin typeface="Corbel" panose="020B0503020204020204" pitchFamily="34" charset="0"/>
                <a:cs typeface="JasmineUPC" panose="02020603050405020304" pitchFamily="18" charset="-34"/>
              </a:rPr>
              <a:t>populations”</a:t>
            </a:r>
            <a:endParaRPr lang="th-TH" altLang="en-US" sz="825" dirty="0">
              <a:latin typeface="Corbel" panose="020B0503020204020204" pitchFamily="34" charset="0"/>
              <a:cs typeface="JasmineUPC" panose="02020603050405020304" pitchFamily="18" charset="-34"/>
            </a:endParaRPr>
          </a:p>
        </p:txBody>
      </p:sp>
    </p:spTree>
    <p:extLst>
      <p:ext uri="{BB962C8B-B14F-4D97-AF65-F5344CB8AC3E}">
        <p14:creationId xmlns:p14="http://schemas.microsoft.com/office/powerpoint/2010/main" val="26154254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D128F-27DA-4302-9206-AC3264145336}"/>
              </a:ext>
            </a:extLst>
          </p:cNvPr>
          <p:cNvSpPr>
            <a:spLocks noGrp="1"/>
          </p:cNvSpPr>
          <p:nvPr>
            <p:ph type="title"/>
          </p:nvPr>
        </p:nvSpPr>
        <p:spPr/>
        <p:txBody>
          <a:bodyPr>
            <a:normAutofit/>
          </a:bodyPr>
          <a:lstStyle/>
          <a:p>
            <a:r>
              <a:rPr lang="en-US" sz="3200" dirty="0">
                <a:latin typeface="Raleway"/>
                <a:cs typeface="Raleway"/>
              </a:rPr>
              <a:t>KPLHS: Client satisfaction in DSD ART</a:t>
            </a:r>
          </a:p>
        </p:txBody>
      </p:sp>
      <p:pic>
        <p:nvPicPr>
          <p:cNvPr id="5" name="Content Placeholder 4">
            <a:extLst>
              <a:ext uri="{FF2B5EF4-FFF2-40B4-BE49-F238E27FC236}">
                <a16:creationId xmlns:a16="http://schemas.microsoft.com/office/drawing/2014/main" xmlns="" id="{97992E7E-AF5B-476B-858E-7AB908068127}"/>
              </a:ext>
            </a:extLst>
          </p:cNvPr>
          <p:cNvPicPr>
            <a:picLocks noGrp="1" noChangeAspect="1"/>
          </p:cNvPicPr>
          <p:nvPr>
            <p:ph idx="1"/>
          </p:nvPr>
        </p:nvPicPr>
        <p:blipFill>
          <a:blip r:embed="rId2"/>
          <a:stretch>
            <a:fillRect/>
          </a:stretch>
        </p:blipFill>
        <p:spPr>
          <a:xfrm>
            <a:off x="-223220" y="1924268"/>
            <a:ext cx="9367220" cy="3786631"/>
          </a:xfrm>
        </p:spPr>
      </p:pic>
    </p:spTree>
    <p:extLst>
      <p:ext uri="{BB962C8B-B14F-4D97-AF65-F5344CB8AC3E}">
        <p14:creationId xmlns:p14="http://schemas.microsoft.com/office/powerpoint/2010/main" val="338752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860" y="157411"/>
            <a:ext cx="8018280" cy="1143000"/>
          </a:xfrm>
        </p:spPr>
        <p:txBody>
          <a:bodyPr>
            <a:normAutofit fontScale="90000"/>
          </a:bodyPr>
          <a:lstStyle/>
          <a:p>
            <a:r>
              <a:rPr lang="en-US" dirty="0">
                <a:latin typeface="Raleway"/>
                <a:cs typeface="Raleway"/>
              </a:rPr>
              <a:t>Tailoring services to the needs of transgender women</a:t>
            </a:r>
          </a:p>
        </p:txBody>
      </p:sp>
      <p:sp>
        <p:nvSpPr>
          <p:cNvPr id="3" name="Content Placeholder 2"/>
          <p:cNvSpPr>
            <a:spLocks noGrp="1"/>
          </p:cNvSpPr>
          <p:nvPr>
            <p:ph idx="1"/>
          </p:nvPr>
        </p:nvSpPr>
        <p:spPr/>
        <p:txBody>
          <a:bodyPr/>
          <a:lstStyle/>
          <a:p>
            <a:endParaRPr lang="en-US"/>
          </a:p>
        </p:txBody>
      </p:sp>
      <p:pic>
        <p:nvPicPr>
          <p:cNvPr id="4" name="Content Placeholder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9991" y="1308564"/>
            <a:ext cx="8184018" cy="4817600"/>
          </a:xfrm>
          <a:prstGeom prst="rect">
            <a:avLst/>
          </a:prstGeom>
        </p:spPr>
      </p:pic>
    </p:spTree>
    <p:extLst>
      <p:ext uri="{BB962C8B-B14F-4D97-AF65-F5344CB8AC3E}">
        <p14:creationId xmlns:p14="http://schemas.microsoft.com/office/powerpoint/2010/main" val="825340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7307</TotalTime>
  <Words>494</Words>
  <Application>Microsoft Macintosh PowerPoint</Application>
  <PresentationFormat>On-screen Show (4:3)</PresentationFormat>
  <Paragraphs>38</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AIDS 2016_Template</vt:lpstr>
      <vt:lpstr>TREAT Treating HIV positive transgender women in partnership with key population-led community based organizations in Thailand</vt:lpstr>
      <vt:lpstr>Majority of new infections are among men who have sex with men and transgender women </vt:lpstr>
      <vt:lpstr>Key Population-Led Health Services (KPLHS)</vt:lpstr>
      <vt:lpstr>KPLHS  Reach, Recruit, Test, Treat and Prevent-Retain</vt:lpstr>
      <vt:lpstr>Early diagnosis and early initiation of ART among transgender women (TGW)</vt:lpstr>
      <vt:lpstr>KPLHS includes three models of differentiated ART service delivery</vt:lpstr>
      <vt:lpstr>Differentiated ART delivery for transgender women</vt:lpstr>
      <vt:lpstr>KPLHS: Client satisfaction in DSD ART</vt:lpstr>
      <vt:lpstr>Tailoring services to the needs of transgender women</vt:lpstr>
      <vt:lpstr>Conclusions</vt:lpstr>
      <vt:lpstr>Next steps</vt:lpstr>
      <vt:lpstr>Acknowledgements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Anna Grimsrud</cp:lastModifiedBy>
  <cp:revision>75</cp:revision>
  <cp:lastPrinted>2018-07-05T08:03:24Z</cp:lastPrinted>
  <dcterms:created xsi:type="dcterms:W3CDTF">2017-01-13T09:09:35Z</dcterms:created>
  <dcterms:modified xsi:type="dcterms:W3CDTF">2018-07-17T11:19:27Z</dcterms:modified>
</cp:coreProperties>
</file>